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A4B148A-872C-4D76-9C94-16ED6C41C6A0}" type="datetimeFigureOut">
              <a:rPr lang="en-US" smtClean="0"/>
              <a:pPr/>
              <a:t>12/3/2016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51B0B34-A2FC-43FF-ABA3-9164347F0AC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B148A-872C-4D76-9C94-16ED6C41C6A0}"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B0B34-A2FC-43FF-ABA3-9164347F0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4B148A-872C-4D76-9C94-16ED6C41C6A0}"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B0B34-A2FC-43FF-ABA3-9164347F0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A4B148A-872C-4D76-9C94-16ED6C41C6A0}" type="datetimeFigureOut">
              <a:rPr lang="en-US" smtClean="0"/>
              <a:pPr/>
              <a:t>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B0B34-A2FC-43FF-ABA3-9164347F0AC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4B148A-872C-4D76-9C94-16ED6C41C6A0}" type="datetimeFigureOut">
              <a:rPr lang="en-US" smtClean="0"/>
              <a:pPr/>
              <a:t>12/3/2016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51B0B34-A2FC-43FF-ABA3-9164347F0A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A4B148A-872C-4D76-9C94-16ED6C41C6A0}"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B0B34-A2FC-43FF-ABA3-9164347F0AC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A4B148A-872C-4D76-9C94-16ED6C41C6A0}" type="datetimeFigureOut">
              <a:rPr lang="en-US" smtClean="0"/>
              <a:pPr/>
              <a:t>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B0B34-A2FC-43FF-ABA3-9164347F0AC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4B148A-872C-4D76-9C94-16ED6C41C6A0}" type="datetimeFigureOut">
              <a:rPr lang="en-US" smtClean="0"/>
              <a:pPr/>
              <a:t>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B0B34-A2FC-43FF-ABA3-9164347F0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B148A-872C-4D76-9C94-16ED6C41C6A0}" type="datetimeFigureOut">
              <a:rPr lang="en-US" smtClean="0"/>
              <a:pPr/>
              <a:t>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B0B34-A2FC-43FF-ABA3-9164347F0A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4B148A-872C-4D76-9C94-16ED6C41C6A0}" type="datetimeFigureOut">
              <a:rPr lang="en-US" smtClean="0"/>
              <a:pPr/>
              <a:t>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B0B34-A2FC-43FF-ABA3-9164347F0AC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4B148A-872C-4D76-9C94-16ED6C41C6A0}" type="datetimeFigureOut">
              <a:rPr lang="en-US" smtClean="0"/>
              <a:pPr/>
              <a:t>12/3/2016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51B0B34-A2FC-43FF-ABA3-9164347F0AC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A4B148A-872C-4D76-9C94-16ED6C41C6A0}" type="datetimeFigureOut">
              <a:rPr lang="en-US" smtClean="0"/>
              <a:pPr/>
              <a:t>12/3/2016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51B0B34-A2FC-43FF-ABA3-9164347F0A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Aeneid" TargetMode="External"/><Relationship Id="rId2" Type="http://schemas.openxmlformats.org/officeDocument/2006/relationships/hyperlink" Target="https://en.wikipedia.org/wiki/Virgi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800" b="1" dirty="0" smtClean="0">
                <a:solidFill>
                  <a:srgbClr val="0070C0"/>
                </a:solidFill>
              </a:rPr>
              <a:t>George Bernard Shaw </a:t>
            </a:r>
            <a:endParaRPr lang="en-US" sz="4800" b="1" dirty="0">
              <a:solidFill>
                <a:srgbClr val="0070C0"/>
              </a:solidFill>
            </a:endParaRPr>
          </a:p>
        </p:txBody>
      </p:sp>
      <p:sp>
        <p:nvSpPr>
          <p:cNvPr id="2" name="Title 1"/>
          <p:cNvSpPr>
            <a:spLocks noGrp="1"/>
          </p:cNvSpPr>
          <p:nvPr>
            <p:ph type="ctrTitle"/>
          </p:nvPr>
        </p:nvSpPr>
        <p:spPr/>
        <p:txBody>
          <a:bodyPr/>
          <a:lstStyle/>
          <a:p>
            <a:r>
              <a:rPr b="1" smtClean="0"/>
              <a:t>Arms and the Man </a:t>
            </a:r>
            <a:br>
              <a:rPr b="1" smtClean="0"/>
            </a:b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sz="3200" dirty="0" smtClean="0"/>
              <a:t>Catherine leaves the room</a:t>
            </a:r>
          </a:p>
          <a:p>
            <a:r>
              <a:rPr lang="en-US" sz="3200" dirty="0" err="1" smtClean="0"/>
              <a:t>Louka</a:t>
            </a:r>
            <a:r>
              <a:rPr lang="en-US" sz="3200" dirty="0" smtClean="0"/>
              <a:t> privately tells </a:t>
            </a:r>
            <a:r>
              <a:rPr lang="en-US" sz="3200" dirty="0" err="1" smtClean="0"/>
              <a:t>Raina</a:t>
            </a:r>
            <a:r>
              <a:rPr lang="en-US" sz="3200" dirty="0" smtClean="0"/>
              <a:t> that she can push open one of the shutters against Catherine’s wishes to continue listening to the battle.</a:t>
            </a:r>
          </a:p>
          <a:p>
            <a:r>
              <a:rPr lang="en-US" sz="3200" dirty="0" err="1" smtClean="0"/>
              <a:t>Raina</a:t>
            </a:r>
            <a:r>
              <a:rPr lang="en-US" sz="3200" dirty="0" smtClean="0"/>
              <a:t> hears the shutters clatter, and a man comes inside the room, telling </a:t>
            </a:r>
            <a:r>
              <a:rPr lang="en-US" sz="3200" dirty="0" err="1" smtClean="0"/>
              <a:t>Raina</a:t>
            </a:r>
            <a:r>
              <a:rPr lang="en-US" sz="3200" dirty="0" smtClean="0"/>
              <a:t> to be quiet or he’ll shoot her. Captain </a:t>
            </a:r>
            <a:r>
              <a:rPr lang="en-US" sz="3200" dirty="0" err="1" smtClean="0"/>
              <a:t>Bluntschli</a:t>
            </a:r>
            <a:r>
              <a:rPr lang="en-US" sz="3200" dirty="0" smtClean="0"/>
              <a:t> wants to hide in </a:t>
            </a:r>
            <a:r>
              <a:rPr lang="en-US" sz="3200" dirty="0" err="1" smtClean="0"/>
              <a:t>Raina’s</a:t>
            </a:r>
            <a:r>
              <a:rPr lang="en-US" sz="3200" dirty="0" smtClean="0"/>
              <a:t>  room as the Bulgarian army was looking for him.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b="1" dirty="0" err="1" smtClean="0"/>
              <a:t>Bluntschli</a:t>
            </a:r>
            <a:endParaRPr lang="en-US" b="1" dirty="0" smtClean="0"/>
          </a:p>
          <a:p>
            <a:r>
              <a:rPr lang="en-US" dirty="0" smtClean="0"/>
              <a:t>Not an appealing look- shabby appearance- contrast to </a:t>
            </a:r>
            <a:r>
              <a:rPr lang="en-US" dirty="0" err="1" smtClean="0"/>
              <a:t>Sergius’s</a:t>
            </a:r>
            <a:r>
              <a:rPr lang="en-US" dirty="0" smtClean="0"/>
              <a:t> photograph </a:t>
            </a:r>
          </a:p>
          <a:p>
            <a:r>
              <a:rPr lang="en-US" dirty="0" smtClean="0"/>
              <a:t>‘undistinguished appearance’ </a:t>
            </a:r>
          </a:p>
          <a:p>
            <a:r>
              <a:rPr lang="en-US" dirty="0" err="1" smtClean="0"/>
              <a:t>Raina</a:t>
            </a:r>
            <a:r>
              <a:rPr lang="en-US" dirty="0" smtClean="0"/>
              <a:t> is surprised to see how B behaves, without any sense of pride, valor- silly and ordinary </a:t>
            </a:r>
            <a:r>
              <a:rPr lang="en-US" dirty="0" err="1" smtClean="0"/>
              <a:t>behaviour</a:t>
            </a:r>
            <a:r>
              <a:rPr lang="en-US" dirty="0" smtClean="0"/>
              <a:t> </a:t>
            </a:r>
          </a:p>
          <a:p>
            <a:r>
              <a:rPr lang="en-US" dirty="0" smtClean="0"/>
              <a:t>He threatens to kill </a:t>
            </a:r>
            <a:r>
              <a:rPr lang="en-US" dirty="0" err="1" smtClean="0"/>
              <a:t>Raina</a:t>
            </a:r>
            <a:r>
              <a:rPr lang="en-US" dirty="0" smtClean="0"/>
              <a:t> , wants to ‘save’ his life. </a:t>
            </a:r>
          </a:p>
          <a:p>
            <a:r>
              <a:rPr lang="en-US" dirty="0" smtClean="0"/>
              <a:t>Warns that the Bulgarians would come and see her in her night dress- she takes the cloak(dress) to cover herself; takes that away. cloak is powerful in intimidating, silencing than a pistol.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smtClean="0"/>
              <a:t>Catherine and </a:t>
            </a:r>
            <a:r>
              <a:rPr lang="en-US" dirty="0" err="1" smtClean="0"/>
              <a:t>Louka</a:t>
            </a:r>
            <a:r>
              <a:rPr lang="en-US" dirty="0" smtClean="0"/>
              <a:t> comes in again, </a:t>
            </a:r>
            <a:r>
              <a:rPr lang="en-US" dirty="0" err="1" smtClean="0"/>
              <a:t>Raina</a:t>
            </a:r>
            <a:r>
              <a:rPr lang="en-US" dirty="0" smtClean="0"/>
              <a:t> asks B to hide behind. </a:t>
            </a:r>
          </a:p>
          <a:p>
            <a:r>
              <a:rPr lang="en-US" dirty="0" smtClean="0"/>
              <a:t>young soldier too comes along, of the Bulgarian army, who reports that a runaway from the Serbians might be on the balcony and attempt to get into the house. </a:t>
            </a:r>
          </a:p>
          <a:p>
            <a:r>
              <a:rPr lang="en-US" dirty="0" err="1" smtClean="0"/>
              <a:t>Raina</a:t>
            </a:r>
            <a:r>
              <a:rPr lang="en-US" dirty="0" smtClean="0"/>
              <a:t> asks </a:t>
            </a:r>
            <a:r>
              <a:rPr lang="en-US" dirty="0" err="1" smtClean="0"/>
              <a:t>Louka</a:t>
            </a:r>
            <a:r>
              <a:rPr lang="en-US" dirty="0" smtClean="0"/>
              <a:t> to stay with Catherine. But </a:t>
            </a:r>
            <a:r>
              <a:rPr lang="en-US" dirty="0" err="1" smtClean="0"/>
              <a:t>Louka</a:t>
            </a:r>
            <a:r>
              <a:rPr lang="en-US" dirty="0" smtClean="0"/>
              <a:t> senses something suspicious. </a:t>
            </a:r>
          </a:p>
          <a:p>
            <a:r>
              <a:rPr lang="en-US" dirty="0" err="1" smtClean="0"/>
              <a:t>Raina</a:t>
            </a:r>
            <a:r>
              <a:rPr lang="en-US" dirty="0" smtClean="0"/>
              <a:t> cries out seeing B’s pistol on the ottoman, but he says its not loaded. He carries chocolates rather than cartridges! </a:t>
            </a:r>
          </a:p>
          <a:p>
            <a:r>
              <a:rPr lang="en-US" dirty="0" smtClean="0"/>
              <a:t>behavior unbecoming for a soldier : contrast in perspectives.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Offers her chocolate cream candies </a:t>
            </a:r>
          </a:p>
          <a:p>
            <a:r>
              <a:rPr lang="en-US" dirty="0" smtClean="0"/>
              <a:t>Talks about leader from Bulgarian side- </a:t>
            </a:r>
            <a:r>
              <a:rPr lang="en-US" dirty="0" err="1" smtClean="0"/>
              <a:t>Sergius</a:t>
            </a:r>
            <a:r>
              <a:rPr lang="en-US" dirty="0" smtClean="0"/>
              <a:t> –mocks him – foolish and unprofessional. </a:t>
            </a:r>
          </a:p>
          <a:p>
            <a:r>
              <a:rPr lang="en-US" dirty="0" smtClean="0"/>
              <a:t>Serbians-machine guns(wrong cartridges) /Bulgarians have horses. </a:t>
            </a:r>
          </a:p>
          <a:p>
            <a:r>
              <a:rPr lang="en-US" dirty="0" err="1" smtClean="0"/>
              <a:t>Sergius</a:t>
            </a:r>
            <a:r>
              <a:rPr lang="en-US" dirty="0" smtClean="0"/>
              <a:t> won because of luck!</a:t>
            </a:r>
          </a:p>
          <a:p>
            <a:r>
              <a:rPr lang="en-US" dirty="0" err="1" smtClean="0"/>
              <a:t>Raina</a:t>
            </a:r>
            <a:r>
              <a:rPr lang="en-US" dirty="0" smtClean="0"/>
              <a:t> tries to send him away-, boasts about her family’s wealth and hospitality. </a:t>
            </a:r>
          </a:p>
          <a:p>
            <a:r>
              <a:rPr lang="en-US" dirty="0" smtClean="0"/>
              <a:t>B reveals about his family wealth- father owns six hotels.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Raina</a:t>
            </a:r>
            <a:r>
              <a:rPr lang="en-US" dirty="0" smtClean="0"/>
              <a:t> goes out to fetch Catherine, but coming back, but shocked to see B sleeping in her bed instead.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Act Two</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March of 1886</a:t>
            </a:r>
          </a:p>
          <a:p>
            <a:r>
              <a:rPr lang="en-US" dirty="0" smtClean="0"/>
              <a:t>Nicola and </a:t>
            </a:r>
            <a:r>
              <a:rPr lang="en-US" dirty="0" err="1" smtClean="0"/>
              <a:t>Louka</a:t>
            </a:r>
            <a:r>
              <a:rPr lang="en-US" dirty="0" smtClean="0"/>
              <a:t> converses, L complains about </a:t>
            </a:r>
            <a:r>
              <a:rPr lang="en-US" dirty="0" err="1" smtClean="0"/>
              <a:t>Raina</a:t>
            </a:r>
            <a:r>
              <a:rPr lang="en-US" dirty="0" smtClean="0"/>
              <a:t> and Catherine, we get the information that they are engaged. </a:t>
            </a:r>
          </a:p>
          <a:p>
            <a:r>
              <a:rPr lang="en-US" dirty="0" err="1" smtClean="0"/>
              <a:t>Louka</a:t>
            </a:r>
            <a:r>
              <a:rPr lang="en-US" dirty="0" smtClean="0"/>
              <a:t> also says she knows many of the </a:t>
            </a:r>
            <a:r>
              <a:rPr lang="en-US" dirty="0" err="1" smtClean="0"/>
              <a:t>Petkoffs</a:t>
            </a:r>
            <a:r>
              <a:rPr lang="en-US" dirty="0" smtClean="0"/>
              <a:t>’ secrets, and could use them against the family. </a:t>
            </a:r>
          </a:p>
          <a:p>
            <a:r>
              <a:rPr lang="en-US" dirty="0" smtClean="0"/>
              <a:t>Major Paul </a:t>
            </a:r>
            <a:r>
              <a:rPr lang="en-US" dirty="0" err="1" smtClean="0"/>
              <a:t>Petkoff</a:t>
            </a:r>
            <a:r>
              <a:rPr lang="en-US" dirty="0" smtClean="0"/>
              <a:t> returns from the war.</a:t>
            </a:r>
          </a:p>
          <a:p>
            <a:r>
              <a:rPr lang="en-US" dirty="0" smtClean="0"/>
              <a:t>Bulgarians and Russians have established a peace pact with the Serbians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sz="2800" dirty="0" smtClean="0"/>
              <a:t>Impossible to achieve total victory against Serbians</a:t>
            </a:r>
          </a:p>
          <a:p>
            <a:r>
              <a:rPr lang="en-US" sz="2800" dirty="0" smtClean="0"/>
              <a:t>Before </a:t>
            </a:r>
            <a:r>
              <a:rPr lang="en-US" sz="2800" dirty="0" err="1" smtClean="0"/>
              <a:t>Sergius</a:t>
            </a:r>
            <a:r>
              <a:rPr lang="en-US" sz="2800" dirty="0" smtClean="0"/>
              <a:t> enters the scene, </a:t>
            </a:r>
            <a:r>
              <a:rPr lang="en-US" sz="2800" dirty="0" err="1" smtClean="0"/>
              <a:t>Petkoff</a:t>
            </a:r>
            <a:r>
              <a:rPr lang="en-US" sz="2800" dirty="0" smtClean="0"/>
              <a:t> tells Catherine to remove him out of the family; lacks any ability or skill/ military skill or intelligence</a:t>
            </a:r>
          </a:p>
          <a:p>
            <a:r>
              <a:rPr lang="en-US" sz="2800" dirty="0" err="1" smtClean="0"/>
              <a:t>Sergius</a:t>
            </a:r>
            <a:r>
              <a:rPr lang="en-US" sz="2800" dirty="0" smtClean="0"/>
              <a:t> enters- cynical, moody, and thinks the world is unworthy of his ideals/utopian </a:t>
            </a:r>
          </a:p>
          <a:p>
            <a:r>
              <a:rPr lang="en-US" sz="2800" dirty="0" smtClean="0"/>
              <a:t>resigned his commission in the Bulgarian army </a:t>
            </a:r>
          </a:p>
          <a:p>
            <a:r>
              <a:rPr lang="en-US" sz="2800" dirty="0" err="1" smtClean="0"/>
              <a:t>Petkoff</a:t>
            </a:r>
            <a:r>
              <a:rPr lang="en-US" sz="2800" dirty="0" smtClean="0"/>
              <a:t> and </a:t>
            </a:r>
            <a:r>
              <a:rPr lang="en-US" sz="2800" dirty="0" err="1" smtClean="0"/>
              <a:t>Sergius</a:t>
            </a:r>
            <a:r>
              <a:rPr lang="en-US" sz="2800" dirty="0" smtClean="0"/>
              <a:t> discusses about a soldier- who tricked them into trading two hundred worn-out horses for fifty strong men.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Story about two women who are hiding a </a:t>
            </a:r>
            <a:r>
              <a:rPr lang="en-US" dirty="0" err="1" smtClean="0"/>
              <a:t>swiss</a:t>
            </a:r>
            <a:r>
              <a:rPr lang="en-US" dirty="0" smtClean="0"/>
              <a:t> soldier</a:t>
            </a:r>
          </a:p>
          <a:p>
            <a:r>
              <a:rPr lang="en-US" dirty="0" smtClean="0"/>
              <a:t>“chocolate cream soldier”</a:t>
            </a:r>
          </a:p>
          <a:p>
            <a:r>
              <a:rPr lang="en-US" dirty="0" err="1" smtClean="0"/>
              <a:t>Sergius</a:t>
            </a:r>
            <a:r>
              <a:rPr lang="en-US" dirty="0" smtClean="0"/>
              <a:t> and </a:t>
            </a:r>
            <a:r>
              <a:rPr lang="en-US" dirty="0" err="1" smtClean="0"/>
              <a:t>Raina</a:t>
            </a:r>
            <a:r>
              <a:rPr lang="en-US" dirty="0" smtClean="0"/>
              <a:t> are seen together for the first time in the play</a:t>
            </a:r>
          </a:p>
          <a:p>
            <a:r>
              <a:rPr lang="en-US" dirty="0" smtClean="0"/>
              <a:t>Expresses commitment </a:t>
            </a:r>
          </a:p>
          <a:p>
            <a:r>
              <a:rPr lang="en-US" dirty="0" smtClean="0"/>
              <a:t>But </a:t>
            </a:r>
            <a:r>
              <a:rPr lang="en-US" dirty="0" err="1" smtClean="0"/>
              <a:t>Sergius</a:t>
            </a:r>
            <a:r>
              <a:rPr lang="en-US" dirty="0" smtClean="0"/>
              <a:t> seen flirting with </a:t>
            </a:r>
            <a:r>
              <a:rPr lang="en-US" dirty="0" err="1" smtClean="0"/>
              <a:t>Louka</a:t>
            </a:r>
            <a:endParaRPr lang="en-US" dirty="0" smtClean="0"/>
          </a:p>
          <a:p>
            <a:r>
              <a:rPr lang="en-US" dirty="0" smtClean="0"/>
              <a:t> </a:t>
            </a:r>
            <a:r>
              <a:rPr lang="en-US" dirty="0" err="1" smtClean="0"/>
              <a:t>Louka</a:t>
            </a:r>
            <a:r>
              <a:rPr lang="en-US" dirty="0" smtClean="0"/>
              <a:t> tells him that they should move to some other place; she reveals </a:t>
            </a:r>
            <a:r>
              <a:rPr lang="en-US" dirty="0" err="1" smtClean="0"/>
              <a:t>Raina</a:t>
            </a:r>
            <a:r>
              <a:rPr lang="en-US" dirty="0" smtClean="0"/>
              <a:t> is in love with somebody! </a:t>
            </a:r>
          </a:p>
          <a:p>
            <a:r>
              <a:rPr lang="en-US" dirty="0" err="1" smtClean="0"/>
              <a:t>Raina</a:t>
            </a:r>
            <a:r>
              <a:rPr lang="en-US" dirty="0" smtClean="0"/>
              <a:t> enters and asks whether they were flirting; apologizes to him!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smtClean="0"/>
              <a:t>Catherine enters and wonders with </a:t>
            </a:r>
            <a:r>
              <a:rPr lang="en-US" dirty="0" err="1" smtClean="0"/>
              <a:t>Raina</a:t>
            </a:r>
            <a:r>
              <a:rPr lang="en-US" dirty="0" smtClean="0"/>
              <a:t> at the terrible luck of </a:t>
            </a:r>
            <a:r>
              <a:rPr lang="en-US" dirty="0" err="1" smtClean="0"/>
              <a:t>Sergius</a:t>
            </a:r>
            <a:r>
              <a:rPr lang="en-US" dirty="0" smtClean="0"/>
              <a:t> and </a:t>
            </a:r>
            <a:r>
              <a:rPr lang="en-US" dirty="0" err="1" smtClean="0"/>
              <a:t>Petkoff</a:t>
            </a:r>
            <a:r>
              <a:rPr lang="en-US" dirty="0" smtClean="0"/>
              <a:t> meeting the soldier that the two women helped.</a:t>
            </a:r>
          </a:p>
          <a:p>
            <a:r>
              <a:rPr lang="en-US" dirty="0" err="1" smtClean="0"/>
              <a:t>Raina</a:t>
            </a:r>
            <a:r>
              <a:rPr lang="en-US" dirty="0" smtClean="0"/>
              <a:t> departs. </a:t>
            </a:r>
            <a:r>
              <a:rPr lang="en-US" dirty="0" err="1" smtClean="0"/>
              <a:t>Louka</a:t>
            </a:r>
            <a:r>
              <a:rPr lang="en-US" dirty="0" smtClean="0"/>
              <a:t> returns and announces the arrival of a Swiss soldier named Captain </a:t>
            </a:r>
            <a:r>
              <a:rPr lang="en-US" dirty="0" err="1" smtClean="0"/>
              <a:t>Bluntschli</a:t>
            </a:r>
            <a:r>
              <a:rPr lang="en-US" dirty="0" smtClean="0"/>
              <a:t>. </a:t>
            </a:r>
          </a:p>
          <a:p>
            <a:r>
              <a:rPr lang="en-US" dirty="0" err="1" smtClean="0"/>
              <a:t>Bluntschli</a:t>
            </a:r>
            <a:r>
              <a:rPr lang="en-US" dirty="0" smtClean="0"/>
              <a:t> has returned to give back </a:t>
            </a:r>
            <a:r>
              <a:rPr lang="en-US" dirty="0" err="1" smtClean="0"/>
              <a:t>Petkoff’s</a:t>
            </a:r>
            <a:r>
              <a:rPr lang="en-US" dirty="0" smtClean="0"/>
              <a:t> coat, which Catherine lent him to stay warm and disguise himself when he left the house.</a:t>
            </a:r>
          </a:p>
          <a:p>
            <a:r>
              <a:rPr lang="en-US" dirty="0" err="1" smtClean="0"/>
              <a:t>Sergius</a:t>
            </a:r>
            <a:r>
              <a:rPr lang="en-US" dirty="0" smtClean="0"/>
              <a:t> and </a:t>
            </a:r>
            <a:r>
              <a:rPr lang="en-US" dirty="0" err="1" smtClean="0"/>
              <a:t>Petkoff</a:t>
            </a:r>
            <a:r>
              <a:rPr lang="en-US" dirty="0" smtClean="0"/>
              <a:t> have already seen </a:t>
            </a:r>
            <a:r>
              <a:rPr lang="en-US" dirty="0" err="1" smtClean="0"/>
              <a:t>Bluntschli</a:t>
            </a:r>
            <a:r>
              <a:rPr lang="en-US" dirty="0" smtClean="0"/>
              <a:t> from the window and come out to greet him happily, as they have already met him during the war.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err="1" smtClean="0"/>
              <a:t>Raina</a:t>
            </a:r>
            <a:r>
              <a:rPr lang="en-US" dirty="0" smtClean="0"/>
              <a:t> says aloud “the chocolate cream soldier.” </a:t>
            </a:r>
          </a:p>
          <a:p>
            <a:r>
              <a:rPr lang="en-US" dirty="0" err="1" smtClean="0"/>
              <a:t>Raina</a:t>
            </a:r>
            <a:r>
              <a:rPr lang="en-US" dirty="0" smtClean="0"/>
              <a:t> clears the confusion by lying that Nicola has destroyed a soldier ornament she has constructed to place on a chocolate dessert dish.</a:t>
            </a:r>
          </a:p>
          <a:p>
            <a:r>
              <a:rPr lang="en-US" dirty="0" smtClean="0"/>
              <a:t>Nicola and </a:t>
            </a:r>
            <a:r>
              <a:rPr lang="en-US" dirty="0" err="1" smtClean="0"/>
              <a:t>Bluntschli</a:t>
            </a:r>
            <a:r>
              <a:rPr lang="en-US" dirty="0" smtClean="0"/>
              <a:t> exchanges the bag </a:t>
            </a:r>
          </a:p>
          <a:p>
            <a:r>
              <a:rPr lang="en-US" dirty="0" err="1" smtClean="0"/>
              <a:t>Petkoff</a:t>
            </a:r>
            <a:r>
              <a:rPr lang="en-US" dirty="0" smtClean="0"/>
              <a:t> asks </a:t>
            </a:r>
            <a:r>
              <a:rPr lang="en-US" dirty="0" err="1" smtClean="0"/>
              <a:t>Bluntschli</a:t>
            </a:r>
            <a:r>
              <a:rPr lang="en-US" dirty="0" smtClean="0"/>
              <a:t> to stay with them/ agrees.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26 July 1856 – 2 November 1950</a:t>
            </a:r>
            <a:endParaRPr lang="en-US" b="1" dirty="0">
              <a:solidFill>
                <a:schemeClr val="accent1"/>
              </a:solidFill>
            </a:endParaRPr>
          </a:p>
        </p:txBody>
      </p:sp>
      <p:pic>
        <p:nvPicPr>
          <p:cNvPr id="4" name="Content Placeholder 3" descr="download (1).jpg"/>
          <p:cNvPicPr>
            <a:picLocks noGrp="1" noChangeAspect="1"/>
          </p:cNvPicPr>
          <p:nvPr>
            <p:ph sz="quarter" idx="1"/>
          </p:nvPr>
        </p:nvPicPr>
        <p:blipFill>
          <a:blip r:embed="rId2"/>
          <a:stretch>
            <a:fillRect/>
          </a:stretch>
        </p:blipFill>
        <p:spPr>
          <a:xfrm>
            <a:off x="2590800" y="1524000"/>
            <a:ext cx="4495800" cy="44958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Act Three </a:t>
            </a:r>
            <a:endParaRPr lang="en-US" dirty="0">
              <a:solidFill>
                <a:srgbClr val="FF0000"/>
              </a:solidFill>
            </a:endParaRPr>
          </a:p>
        </p:txBody>
      </p:sp>
      <p:sp>
        <p:nvSpPr>
          <p:cNvPr id="3" name="Content Placeholder 2"/>
          <p:cNvSpPr>
            <a:spLocks noGrp="1"/>
          </p:cNvSpPr>
          <p:nvPr>
            <p:ph sz="quarter" idx="1"/>
          </p:nvPr>
        </p:nvSpPr>
        <p:spPr/>
        <p:txBody>
          <a:bodyPr/>
          <a:lstStyle/>
          <a:p>
            <a:r>
              <a:rPr lang="en-US" dirty="0" smtClean="0"/>
              <a:t>Scene –Library / </a:t>
            </a:r>
            <a:r>
              <a:rPr lang="en-US" dirty="0" err="1" smtClean="0"/>
              <a:t>Bluntschli</a:t>
            </a:r>
            <a:r>
              <a:rPr lang="en-US" dirty="0" smtClean="0"/>
              <a:t> displays his military abilities </a:t>
            </a:r>
          </a:p>
          <a:p>
            <a:r>
              <a:rPr lang="en-US" dirty="0" err="1" smtClean="0"/>
              <a:t>Petkoff</a:t>
            </a:r>
            <a:r>
              <a:rPr lang="en-US" dirty="0" smtClean="0"/>
              <a:t> wonders where his old coat went.  Catherine tells him his coat is in the closet where he left it , now Nicola brings it to the scene </a:t>
            </a:r>
          </a:p>
          <a:p>
            <a:r>
              <a:rPr lang="en-US" dirty="0" err="1" smtClean="0"/>
              <a:t>Sergius</a:t>
            </a:r>
            <a:r>
              <a:rPr lang="en-US" dirty="0" smtClean="0"/>
              <a:t> and </a:t>
            </a:r>
            <a:r>
              <a:rPr lang="en-US" dirty="0" err="1" smtClean="0"/>
              <a:t>Petkoff</a:t>
            </a:r>
            <a:r>
              <a:rPr lang="en-US" dirty="0" smtClean="0"/>
              <a:t> leave the library, </a:t>
            </a:r>
            <a:r>
              <a:rPr lang="en-US" dirty="0" err="1" smtClean="0"/>
              <a:t>Sergius</a:t>
            </a:r>
            <a:r>
              <a:rPr lang="en-US" dirty="0" smtClean="0"/>
              <a:t> somewhat embarrassed by </a:t>
            </a:r>
            <a:r>
              <a:rPr lang="en-US" dirty="0" err="1" smtClean="0"/>
              <a:t>Bluntschli’s</a:t>
            </a:r>
            <a:r>
              <a:rPr lang="en-US" dirty="0" smtClean="0"/>
              <a:t> expertise</a:t>
            </a:r>
          </a:p>
          <a:p>
            <a:r>
              <a:rPr lang="en-US" dirty="0" err="1" smtClean="0"/>
              <a:t>Raina</a:t>
            </a:r>
            <a:r>
              <a:rPr lang="en-US" dirty="0" smtClean="0"/>
              <a:t> and </a:t>
            </a:r>
            <a:r>
              <a:rPr lang="en-US" dirty="0" err="1" smtClean="0"/>
              <a:t>Bluntschli</a:t>
            </a:r>
            <a:r>
              <a:rPr lang="en-US" dirty="0" smtClean="0"/>
              <a:t> are alone for the first time, appreciates his look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Hiding story was revealed to one man by B- and he discloses it to </a:t>
            </a:r>
            <a:r>
              <a:rPr lang="en-US" dirty="0" err="1" smtClean="0"/>
              <a:t>Sergius</a:t>
            </a:r>
            <a:r>
              <a:rPr lang="en-US" dirty="0" smtClean="0"/>
              <a:t> and </a:t>
            </a:r>
            <a:r>
              <a:rPr lang="en-US" dirty="0" err="1" smtClean="0"/>
              <a:t>petkoff</a:t>
            </a:r>
            <a:r>
              <a:rPr lang="en-US" dirty="0" smtClean="0"/>
              <a:t> </a:t>
            </a:r>
          </a:p>
          <a:p>
            <a:r>
              <a:rPr lang="en-US" dirty="0" smtClean="0"/>
              <a:t>About lie </a:t>
            </a:r>
          </a:p>
          <a:p>
            <a:r>
              <a:rPr lang="en-US" dirty="0" err="1" smtClean="0"/>
              <a:t>Bluntschli</a:t>
            </a:r>
            <a:r>
              <a:rPr lang="en-US" dirty="0" smtClean="0"/>
              <a:t> declares that his is infatuated with </a:t>
            </a:r>
            <a:r>
              <a:rPr lang="en-US" dirty="0" err="1" smtClean="0"/>
              <a:t>Raina</a:t>
            </a:r>
            <a:endParaRPr lang="en-US" dirty="0" smtClean="0"/>
          </a:p>
          <a:p>
            <a:r>
              <a:rPr lang="en-US" dirty="0" smtClean="0"/>
              <a:t>She admits to leaving a picture of herself for </a:t>
            </a:r>
            <a:r>
              <a:rPr lang="en-US" dirty="0" err="1" smtClean="0"/>
              <a:t>Bluntschli</a:t>
            </a:r>
            <a:r>
              <a:rPr lang="en-US" dirty="0" smtClean="0"/>
              <a:t> in the pocket of her father’s coat that </a:t>
            </a:r>
            <a:r>
              <a:rPr lang="en-US" dirty="0" err="1" smtClean="0"/>
              <a:t>Bluntschli</a:t>
            </a:r>
            <a:r>
              <a:rPr lang="en-US" dirty="0" smtClean="0"/>
              <a:t> wore when he escaped the house.  </a:t>
            </a:r>
            <a:r>
              <a:rPr lang="en-US" dirty="0" err="1" smtClean="0"/>
              <a:t>Bluntschli</a:t>
            </a:r>
            <a:r>
              <a:rPr lang="en-US" dirty="0" smtClean="0"/>
              <a:t> did not find the picture.</a:t>
            </a:r>
          </a:p>
          <a:p>
            <a:r>
              <a:rPr lang="en-US" dirty="0" err="1" smtClean="0"/>
              <a:t>Louka</a:t>
            </a:r>
            <a:r>
              <a:rPr lang="en-US" dirty="0" smtClean="0"/>
              <a:t> enters to deliver a letter for </a:t>
            </a:r>
            <a:r>
              <a:rPr lang="en-US" dirty="0" err="1" smtClean="0"/>
              <a:t>Bluntschli</a:t>
            </a:r>
            <a:r>
              <a:rPr lang="en-US" dirty="0" smtClean="0"/>
              <a:t> that says his father has died.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err="1" smtClean="0"/>
              <a:t>Bluntschli</a:t>
            </a:r>
            <a:r>
              <a:rPr lang="en-US" dirty="0" smtClean="0"/>
              <a:t> leaves to begin planning his departure. </a:t>
            </a:r>
            <a:r>
              <a:rPr lang="en-US" dirty="0" err="1" smtClean="0"/>
              <a:t>Raina</a:t>
            </a:r>
            <a:r>
              <a:rPr lang="en-US" dirty="0" smtClean="0"/>
              <a:t> departs, and Nicola enters, finding </a:t>
            </a:r>
            <a:r>
              <a:rPr lang="en-US" dirty="0" err="1" smtClean="0"/>
              <a:t>Louka</a:t>
            </a:r>
            <a:r>
              <a:rPr lang="en-US" dirty="0" smtClean="0"/>
              <a:t> alone.</a:t>
            </a:r>
          </a:p>
          <a:p>
            <a:r>
              <a:rPr lang="en-US" dirty="0" smtClean="0"/>
              <a:t>Exchanges information that </a:t>
            </a:r>
            <a:r>
              <a:rPr lang="en-US" dirty="0" err="1" smtClean="0"/>
              <a:t>sergius-Louka</a:t>
            </a:r>
            <a:r>
              <a:rPr lang="en-US" dirty="0" smtClean="0"/>
              <a:t> and B to Nicola –got money</a:t>
            </a:r>
          </a:p>
          <a:p>
            <a:r>
              <a:rPr lang="en-US" dirty="0" smtClean="0"/>
              <a:t>Nicola states that although Nicola and </a:t>
            </a:r>
            <a:r>
              <a:rPr lang="en-US" dirty="0" err="1" smtClean="0"/>
              <a:t>Louka</a:t>
            </a:r>
            <a:r>
              <a:rPr lang="en-US" dirty="0" smtClean="0"/>
              <a:t> are engaged, Nicola would help her to become a lady if she could arrange it.</a:t>
            </a:r>
          </a:p>
          <a:p>
            <a:r>
              <a:rPr lang="en-US" dirty="0" err="1" smtClean="0"/>
              <a:t>Louka</a:t>
            </a:r>
            <a:r>
              <a:rPr lang="en-US" dirty="0" smtClean="0"/>
              <a:t> reveals </a:t>
            </a:r>
            <a:r>
              <a:rPr lang="en-US" dirty="0" err="1" smtClean="0"/>
              <a:t>Saranoff</a:t>
            </a:r>
            <a:r>
              <a:rPr lang="en-US" dirty="0" smtClean="0"/>
              <a:t> that </a:t>
            </a:r>
            <a:r>
              <a:rPr lang="en-US" dirty="0" err="1" smtClean="0"/>
              <a:t>Raina</a:t>
            </a:r>
            <a:r>
              <a:rPr lang="en-US" dirty="0" smtClean="0"/>
              <a:t> is in love with B</a:t>
            </a:r>
          </a:p>
          <a:p>
            <a:r>
              <a:rPr lang="en-US" dirty="0" err="1" smtClean="0"/>
              <a:t>Sergius</a:t>
            </a:r>
            <a:r>
              <a:rPr lang="en-US" dirty="0" smtClean="0"/>
              <a:t> quickly finds </a:t>
            </a:r>
            <a:r>
              <a:rPr lang="en-US" dirty="0" err="1" smtClean="0"/>
              <a:t>Bluntschli</a:t>
            </a:r>
            <a:r>
              <a:rPr lang="en-US" dirty="0" smtClean="0"/>
              <a:t> and challenges him to the duel. </a:t>
            </a:r>
          </a:p>
          <a:p>
            <a:r>
              <a:rPr lang="en-US" dirty="0" smtClean="0"/>
              <a:t>Informer was brutally killed by the Bulgarians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err="1" smtClean="0"/>
              <a:t>Bluntschli</a:t>
            </a:r>
            <a:r>
              <a:rPr lang="en-US" dirty="0" smtClean="0"/>
              <a:t> finally admits that the picture was kept for him by </a:t>
            </a:r>
            <a:r>
              <a:rPr lang="en-US" dirty="0" err="1" smtClean="0"/>
              <a:t>Raina</a:t>
            </a:r>
            <a:r>
              <a:rPr lang="en-US" dirty="0" smtClean="0"/>
              <a:t> </a:t>
            </a:r>
          </a:p>
          <a:p>
            <a:r>
              <a:rPr lang="en-US" dirty="0" err="1" smtClean="0"/>
              <a:t>Sergius</a:t>
            </a:r>
            <a:r>
              <a:rPr lang="en-US" dirty="0" smtClean="0"/>
              <a:t>- </a:t>
            </a:r>
            <a:r>
              <a:rPr lang="en-US" dirty="0" err="1" smtClean="0"/>
              <a:t>Louka</a:t>
            </a:r>
            <a:r>
              <a:rPr lang="en-US" dirty="0" smtClean="0"/>
              <a:t> </a:t>
            </a:r>
          </a:p>
          <a:p>
            <a:r>
              <a:rPr lang="en-US" dirty="0" smtClean="0"/>
              <a:t>B was hiding with the help of C and </a:t>
            </a:r>
            <a:r>
              <a:rPr lang="en-US" dirty="0" err="1" smtClean="0"/>
              <a:t>Raina</a:t>
            </a:r>
            <a:r>
              <a:rPr lang="en-US" dirty="0" smtClean="0"/>
              <a:t> </a:t>
            </a:r>
          </a:p>
          <a:p>
            <a:r>
              <a:rPr lang="en-US" dirty="0" err="1" smtClean="0"/>
              <a:t>Bluntschli</a:t>
            </a:r>
            <a:r>
              <a:rPr lang="en-US" dirty="0" smtClean="0"/>
              <a:t> chooses Nicola as the head of some of the hotels </a:t>
            </a:r>
          </a:p>
          <a:p>
            <a:r>
              <a:rPr lang="en-US" dirty="0" err="1" smtClean="0"/>
              <a:t>Sergius</a:t>
            </a:r>
            <a:r>
              <a:rPr lang="en-US" dirty="0" smtClean="0"/>
              <a:t> and </a:t>
            </a:r>
            <a:r>
              <a:rPr lang="en-US" dirty="0" err="1" smtClean="0"/>
              <a:t>Louka</a:t>
            </a:r>
            <a:r>
              <a:rPr lang="en-US" dirty="0" smtClean="0"/>
              <a:t> </a:t>
            </a:r>
          </a:p>
          <a:p>
            <a:r>
              <a:rPr lang="en-US" dirty="0" smtClean="0"/>
              <a:t>B proposes to </a:t>
            </a:r>
            <a:r>
              <a:rPr lang="en-US" dirty="0" err="1" smtClean="0"/>
              <a:t>Raina</a:t>
            </a:r>
            <a:r>
              <a:rPr lang="en-US" dirty="0" smtClean="0"/>
              <a:t> </a:t>
            </a:r>
          </a:p>
          <a:p>
            <a:r>
              <a:rPr lang="en-US" dirty="0" smtClean="0"/>
              <a:t> When the play ends, </a:t>
            </a:r>
            <a:r>
              <a:rPr lang="en-US" dirty="0" err="1" smtClean="0"/>
              <a:t>Bluntschli</a:t>
            </a:r>
            <a:r>
              <a:rPr lang="en-US" dirty="0" smtClean="0"/>
              <a:t> leaves to handle his father’s estate, and promises to return to marry </a:t>
            </a:r>
            <a:r>
              <a:rPr lang="en-US" dirty="0" err="1" smtClean="0"/>
              <a:t>Raina</a:t>
            </a:r>
            <a:r>
              <a:rPr lang="en-US" dirty="0" smtClean="0"/>
              <a:t>. </a:t>
            </a:r>
          </a:p>
          <a:p>
            <a:r>
              <a:rPr lang="en-US" dirty="0" smtClean="0"/>
              <a:t>He also asks </a:t>
            </a:r>
            <a:r>
              <a:rPr lang="en-US" dirty="0" err="1" smtClean="0"/>
              <a:t>Sergius</a:t>
            </a:r>
            <a:r>
              <a:rPr lang="en-US" dirty="0" smtClean="0"/>
              <a:t> to wait to marry </a:t>
            </a:r>
            <a:r>
              <a:rPr lang="en-US" dirty="0" err="1" smtClean="0"/>
              <a:t>Louka</a:t>
            </a:r>
            <a:r>
              <a:rPr lang="en-US" dirty="0" smtClean="0"/>
              <a:t> until his return so they can all celebrate together. </a:t>
            </a:r>
          </a:p>
          <a:p>
            <a:r>
              <a:rPr lang="en-US" dirty="0" err="1" smtClean="0"/>
              <a:t>Sergius</a:t>
            </a:r>
            <a:r>
              <a:rPr lang="en-US" dirty="0" smtClean="0"/>
              <a:t> has the last words of the play, exclaiming, “What a man! What a man!”</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Themes </a:t>
            </a:r>
            <a:endParaRPr lang="en-US" b="1"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r>
              <a:rPr lang="en-US" sz="2800" b="1" dirty="0" smtClean="0"/>
              <a:t>War &amp; Love </a:t>
            </a:r>
          </a:p>
          <a:p>
            <a:endParaRPr lang="en-US" sz="2800" b="1" dirty="0" smtClean="0"/>
          </a:p>
          <a:p>
            <a:r>
              <a:rPr lang="en-US" sz="2800" b="1" dirty="0" smtClean="0"/>
              <a:t>1. Disappointment with war</a:t>
            </a:r>
          </a:p>
          <a:p>
            <a:r>
              <a:rPr lang="en-US" sz="2800" b="1" dirty="0" smtClean="0"/>
              <a:t>Title of the play </a:t>
            </a:r>
          </a:p>
          <a:p>
            <a:r>
              <a:rPr lang="en-US" sz="2800" b="1" dirty="0" smtClean="0"/>
              <a:t>The </a:t>
            </a:r>
            <a:r>
              <a:rPr lang="en-US" sz="2800" b="1" dirty="0" err="1" smtClean="0"/>
              <a:t>Serbo</a:t>
            </a:r>
            <a:r>
              <a:rPr lang="en-US" sz="2800" b="1" dirty="0" smtClean="0"/>
              <a:t>-Bulgarian War s</a:t>
            </a:r>
          </a:p>
          <a:p>
            <a:r>
              <a:rPr lang="en-US" sz="2800" b="1" dirty="0" err="1" smtClean="0"/>
              <a:t>Saranoff</a:t>
            </a:r>
            <a:r>
              <a:rPr lang="en-US" sz="2800" b="1" dirty="0" smtClean="0"/>
              <a:t> and B- as contrasting attitudes </a:t>
            </a:r>
          </a:p>
          <a:p>
            <a:r>
              <a:rPr lang="en-US" sz="2800" b="1" dirty="0" err="1" smtClean="0"/>
              <a:t>Raina</a:t>
            </a:r>
            <a:r>
              <a:rPr lang="en-US" sz="2800" b="1" dirty="0" smtClean="0"/>
              <a:t>  </a:t>
            </a:r>
            <a:r>
              <a:rPr lang="en-US" sz="2800" b="1" dirty="0" err="1" smtClean="0"/>
              <a:t>ideaolisation</a:t>
            </a:r>
            <a:r>
              <a:rPr lang="en-US" sz="2800" b="1" dirty="0" smtClean="0"/>
              <a:t> changes into reality </a:t>
            </a:r>
          </a:p>
          <a:p>
            <a:r>
              <a:rPr lang="en-US" sz="2800" b="1" dirty="0" smtClean="0"/>
              <a:t>2. The complexity of romantic love</a:t>
            </a:r>
          </a:p>
          <a:p>
            <a:r>
              <a:rPr lang="en-US" sz="2800" b="1" dirty="0" err="1" smtClean="0"/>
              <a:t>Raina</a:t>
            </a:r>
            <a:r>
              <a:rPr lang="en-US" sz="2800" b="1" dirty="0" smtClean="0"/>
              <a:t> </a:t>
            </a:r>
          </a:p>
          <a:p>
            <a:r>
              <a:rPr lang="en-US" sz="2800" b="1" dirty="0" err="1" smtClean="0"/>
              <a:t>Louka</a:t>
            </a:r>
            <a:r>
              <a:rPr lang="en-US" sz="2800" b="1" dirty="0" smtClean="0"/>
              <a:t> </a:t>
            </a:r>
          </a:p>
          <a:p>
            <a:r>
              <a:rPr lang="en-US" sz="2800" b="1" dirty="0" err="1" smtClean="0"/>
              <a:t>Sergius</a:t>
            </a:r>
            <a:r>
              <a:rPr lang="en-US" sz="2800" b="1" dirty="0" smtClean="0"/>
              <a:t>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smtClean="0"/>
          </a:p>
          <a:p>
            <a:endParaRPr lang="en-US" dirty="0" smtClean="0"/>
          </a:p>
          <a:p>
            <a:r>
              <a:rPr lang="en-US" sz="6600" dirty="0" smtClean="0">
                <a:solidFill>
                  <a:srgbClr val="FF0000"/>
                </a:solidFill>
              </a:rPr>
              <a:t>Thank you </a:t>
            </a:r>
            <a:endParaRPr lang="en-US" sz="66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2057400" cy="944562"/>
          </a:xfrm>
        </p:spPr>
        <p:txBody>
          <a:bodyPr/>
          <a:lstStyle/>
          <a:p>
            <a:r>
              <a:rPr lang="en-US" b="1" dirty="0" smtClean="0">
                <a:solidFill>
                  <a:schemeClr val="accent1"/>
                </a:solidFill>
              </a:rPr>
              <a:t>Profile</a:t>
            </a:r>
            <a:endParaRPr lang="en-US" b="1" dirty="0">
              <a:solidFill>
                <a:schemeClr val="accent1"/>
              </a:solidFill>
            </a:endParaRPr>
          </a:p>
        </p:txBody>
      </p:sp>
      <p:sp>
        <p:nvSpPr>
          <p:cNvPr id="3" name="Content Placeholder 2"/>
          <p:cNvSpPr>
            <a:spLocks noGrp="1"/>
          </p:cNvSpPr>
          <p:nvPr>
            <p:ph sz="quarter" idx="1"/>
          </p:nvPr>
        </p:nvSpPr>
        <p:spPr>
          <a:xfrm>
            <a:off x="762000" y="1219200"/>
            <a:ext cx="7924800" cy="4800600"/>
          </a:xfrm>
        </p:spPr>
        <p:txBody>
          <a:bodyPr>
            <a:normAutofit fontScale="92500" lnSpcReduction="10000"/>
          </a:bodyPr>
          <a:lstStyle/>
          <a:p>
            <a:r>
              <a:rPr lang="en-US" sz="3200" b="1" dirty="0" smtClean="0">
                <a:solidFill>
                  <a:schemeClr val="tx2"/>
                </a:solidFill>
              </a:rPr>
              <a:t> Irish playwright, social critic,  and political activist </a:t>
            </a:r>
          </a:p>
          <a:p>
            <a:r>
              <a:rPr lang="en-US" sz="3200" b="1" dirty="0" smtClean="0">
                <a:solidFill>
                  <a:schemeClr val="tx2"/>
                </a:solidFill>
              </a:rPr>
              <a:t>Written more than sixty plays</a:t>
            </a:r>
          </a:p>
          <a:p>
            <a:r>
              <a:rPr lang="en-US" sz="3200" b="1" dirty="0" smtClean="0">
                <a:solidFill>
                  <a:schemeClr val="tx2"/>
                </a:solidFill>
              </a:rPr>
              <a:t>1925 was awarded the </a:t>
            </a:r>
            <a:r>
              <a:rPr lang="en-US" sz="3200" b="1" u="sng" dirty="0" smtClean="0">
                <a:solidFill>
                  <a:srgbClr val="FF0000"/>
                </a:solidFill>
              </a:rPr>
              <a:t>Nobel Prize in Literature</a:t>
            </a:r>
          </a:p>
          <a:p>
            <a:endParaRPr lang="en-US" b="1" dirty="0" smtClean="0">
              <a:solidFill>
                <a:schemeClr val="tx2"/>
              </a:solidFill>
            </a:endParaRPr>
          </a:p>
          <a:p>
            <a:r>
              <a:rPr lang="en-US" b="1" dirty="0" smtClean="0"/>
              <a:t>Born in Dublin, Shaw moved to London in 1876</a:t>
            </a:r>
          </a:p>
          <a:p>
            <a:r>
              <a:rPr lang="en-US" b="1" dirty="0" smtClean="0"/>
              <a:t>he joined the gradualist Fabian Society ( British socialist organization) </a:t>
            </a:r>
          </a:p>
          <a:p>
            <a:r>
              <a:rPr lang="en-US" b="1" dirty="0" smtClean="0"/>
              <a:t>Influenced by the Norwegian playwright  </a:t>
            </a:r>
            <a:r>
              <a:rPr lang="en-US" b="1" dirty="0" err="1" smtClean="0">
                <a:solidFill>
                  <a:srgbClr val="FF0000"/>
                </a:solidFill>
              </a:rPr>
              <a:t>Henrik</a:t>
            </a:r>
            <a:r>
              <a:rPr lang="en-US" b="1" dirty="0" smtClean="0">
                <a:solidFill>
                  <a:srgbClr val="FF0000"/>
                </a:solidFill>
              </a:rPr>
              <a:t> Ibsen</a:t>
            </a:r>
          </a:p>
          <a:p>
            <a:r>
              <a:rPr lang="en-US" b="1" dirty="0" smtClean="0"/>
              <a:t>Shaw introduced realism into English drama </a:t>
            </a:r>
          </a:p>
          <a:p>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Fabian Socialism </a:t>
            </a:r>
            <a:endParaRPr lang="en-US" b="1" dirty="0">
              <a:solidFill>
                <a:srgbClr val="FF0000"/>
              </a:solidFill>
            </a:endParaRPr>
          </a:p>
        </p:txBody>
      </p:sp>
      <p:sp>
        <p:nvSpPr>
          <p:cNvPr id="3" name="Content Placeholder 2"/>
          <p:cNvSpPr>
            <a:spLocks noGrp="1"/>
          </p:cNvSpPr>
          <p:nvPr>
            <p:ph sz="quarter" idx="1"/>
          </p:nvPr>
        </p:nvSpPr>
        <p:spPr/>
        <p:txBody>
          <a:bodyPr>
            <a:normAutofit lnSpcReduction="10000"/>
          </a:bodyPr>
          <a:lstStyle/>
          <a:p>
            <a:pPr algn="just"/>
            <a:r>
              <a:rPr lang="en-US" b="1" dirty="0" err="1" smtClean="0"/>
              <a:t>Fabianism</a:t>
            </a:r>
            <a:r>
              <a:rPr lang="en-US" b="1" dirty="0" smtClean="0"/>
              <a:t> became prominent in British socialist theory in the 1880s. The name Fabian derives from </a:t>
            </a:r>
            <a:r>
              <a:rPr lang="en-US" b="1" u="sng" dirty="0" smtClean="0"/>
              <a:t>Quintus </a:t>
            </a:r>
            <a:r>
              <a:rPr lang="en-US" b="1" u="sng" dirty="0" err="1" smtClean="0"/>
              <a:t>Fabius</a:t>
            </a:r>
            <a:r>
              <a:rPr lang="en-US" b="1" u="sng" dirty="0" smtClean="0"/>
              <a:t> </a:t>
            </a:r>
            <a:r>
              <a:rPr lang="en-US" b="1" u="sng" dirty="0" err="1" smtClean="0"/>
              <a:t>Maximus</a:t>
            </a:r>
            <a:r>
              <a:rPr lang="en-US" b="1" u="sng" dirty="0" smtClean="0"/>
              <a:t> </a:t>
            </a:r>
            <a:r>
              <a:rPr lang="en-US" b="1" u="sng" dirty="0" err="1" smtClean="0"/>
              <a:t>Verrucosus</a:t>
            </a:r>
            <a:r>
              <a:rPr lang="en-US" b="1" dirty="0" smtClean="0"/>
              <a:t>, the Roman general famous for his delaying tactics against Hannibal </a:t>
            </a:r>
            <a:r>
              <a:rPr lang="en-US" b="1" dirty="0" err="1" smtClean="0"/>
              <a:t>Barca</a:t>
            </a:r>
            <a:r>
              <a:rPr lang="en-US" b="1" dirty="0" smtClean="0"/>
              <a:t> during the </a:t>
            </a:r>
            <a:r>
              <a:rPr lang="en-US" b="1" u="sng" dirty="0" smtClean="0"/>
              <a:t>Second Punic War</a:t>
            </a:r>
            <a:r>
              <a:rPr lang="en-US" b="1" dirty="0" smtClean="0"/>
              <a:t>. The early Fabians rejected the revolutionary doctrines of </a:t>
            </a:r>
            <a:r>
              <a:rPr lang="en-US" b="1" u="sng" dirty="0" smtClean="0"/>
              <a:t>Marxism</a:t>
            </a:r>
            <a:r>
              <a:rPr lang="en-US" b="1" dirty="0" smtClean="0"/>
              <a:t>, recommending instead a gradual transition to a socialist society. The most-influential early Fabian theorists included </a:t>
            </a:r>
            <a:r>
              <a:rPr lang="en-US" b="1" u="sng" dirty="0" smtClean="0"/>
              <a:t>George Bernard Shaw </a:t>
            </a:r>
            <a:r>
              <a:rPr lang="en-US" b="1" dirty="0" smtClean="0"/>
              <a:t>and </a:t>
            </a:r>
            <a:r>
              <a:rPr lang="en-US" b="1" u="sng" dirty="0" smtClean="0"/>
              <a:t>Graham </a:t>
            </a:r>
            <a:r>
              <a:rPr lang="en-US" b="1" u="sng" dirty="0" err="1" smtClean="0"/>
              <a:t>Wallas</a:t>
            </a:r>
            <a:r>
              <a:rPr lang="en-US" b="1" dirty="0" smtClean="0"/>
              <a:t> as well as </a:t>
            </a:r>
            <a:r>
              <a:rPr lang="en-US" b="1" u="sng" dirty="0" smtClean="0"/>
              <a:t>Sidney and Beatrice Webb</a:t>
            </a:r>
            <a:r>
              <a:rPr lang="en-US" b="1" dirty="0" smtClean="0"/>
              <a:t>, who would remain prominent thinkers in the movement.</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90600" y="685800"/>
            <a:ext cx="7772400" cy="5410200"/>
          </a:xfrm>
        </p:spPr>
        <p:txBody>
          <a:bodyPr>
            <a:normAutofit fontScale="92500" lnSpcReduction="20000"/>
          </a:bodyPr>
          <a:lstStyle/>
          <a:p>
            <a:r>
              <a:rPr lang="en-US" b="1" dirty="0" smtClean="0"/>
              <a:t>The word "Shavian" has entered the language as encapsulating Shaw's ideas and his means of expressing them. Shavian= witty language and social criticism. </a:t>
            </a:r>
          </a:p>
          <a:p>
            <a:pPr>
              <a:buNone/>
            </a:pPr>
            <a:r>
              <a:rPr lang="en-US" b="1" dirty="0" smtClean="0"/>
              <a:t>WORKS </a:t>
            </a:r>
          </a:p>
          <a:p>
            <a:r>
              <a:rPr lang="en-US" dirty="0" smtClean="0"/>
              <a:t> </a:t>
            </a:r>
            <a:r>
              <a:rPr lang="en-US" b="1" dirty="0" smtClean="0"/>
              <a:t>first public success  </a:t>
            </a:r>
            <a:r>
              <a:rPr lang="en-US" b="1" i="1" dirty="0" smtClean="0">
                <a:solidFill>
                  <a:srgbClr val="FF0000"/>
                </a:solidFill>
              </a:rPr>
              <a:t>Arms and the Man</a:t>
            </a:r>
            <a:r>
              <a:rPr lang="en-US" b="1" dirty="0" smtClean="0"/>
              <a:t> in 1894 </a:t>
            </a:r>
          </a:p>
          <a:p>
            <a:r>
              <a:rPr lang="en-US" b="1" i="1" dirty="0" smtClean="0">
                <a:solidFill>
                  <a:srgbClr val="FF0000"/>
                </a:solidFill>
              </a:rPr>
              <a:t>Candida </a:t>
            </a:r>
            <a:r>
              <a:rPr lang="en-US" b="1" dirty="0" smtClean="0">
                <a:solidFill>
                  <a:srgbClr val="FF0000"/>
                </a:solidFill>
              </a:rPr>
              <a:t>1897</a:t>
            </a:r>
          </a:p>
          <a:p>
            <a:r>
              <a:rPr lang="en-US" b="1" i="1" dirty="0" smtClean="0">
                <a:solidFill>
                  <a:srgbClr val="FF0000"/>
                </a:solidFill>
              </a:rPr>
              <a:t>Caesar and Cleopatra</a:t>
            </a:r>
            <a:r>
              <a:rPr lang="en-US" b="1" dirty="0" smtClean="0">
                <a:solidFill>
                  <a:srgbClr val="FF0000"/>
                </a:solidFill>
              </a:rPr>
              <a:t> 1901</a:t>
            </a:r>
          </a:p>
          <a:p>
            <a:r>
              <a:rPr lang="en-US" b="1" dirty="0" err="1" smtClean="0">
                <a:solidFill>
                  <a:srgbClr val="FF0000"/>
                </a:solidFill>
              </a:rPr>
              <a:t>Mrs</a:t>
            </a:r>
            <a:r>
              <a:rPr lang="en-US" b="1" dirty="0" smtClean="0">
                <a:solidFill>
                  <a:srgbClr val="FF0000"/>
                </a:solidFill>
              </a:rPr>
              <a:t> Warren’s Profession- 1902 </a:t>
            </a:r>
          </a:p>
          <a:p>
            <a:r>
              <a:rPr lang="en-US" b="1" i="1" dirty="0" smtClean="0">
                <a:solidFill>
                  <a:srgbClr val="FF0000"/>
                </a:solidFill>
              </a:rPr>
              <a:t>Man and Superman</a:t>
            </a:r>
            <a:r>
              <a:rPr lang="en-US" b="1" dirty="0" smtClean="0">
                <a:solidFill>
                  <a:srgbClr val="FF0000"/>
                </a:solidFill>
              </a:rPr>
              <a:t> 1905</a:t>
            </a:r>
          </a:p>
          <a:p>
            <a:r>
              <a:rPr lang="en-US" b="1" i="1" dirty="0" smtClean="0">
                <a:solidFill>
                  <a:srgbClr val="FF0000"/>
                </a:solidFill>
              </a:rPr>
              <a:t>Major Barbara</a:t>
            </a:r>
            <a:r>
              <a:rPr lang="en-US" b="1" dirty="0" smtClean="0">
                <a:solidFill>
                  <a:srgbClr val="FF0000"/>
                </a:solidFill>
              </a:rPr>
              <a:t> 1905 </a:t>
            </a:r>
          </a:p>
          <a:p>
            <a:r>
              <a:rPr lang="en-US" b="1" i="1" dirty="0" smtClean="0">
                <a:solidFill>
                  <a:srgbClr val="FF0000"/>
                </a:solidFill>
              </a:rPr>
              <a:t>The Doctor's Dilemma</a:t>
            </a:r>
            <a:r>
              <a:rPr lang="en-US" b="1" dirty="0" smtClean="0">
                <a:solidFill>
                  <a:srgbClr val="FF0000"/>
                </a:solidFill>
              </a:rPr>
              <a:t> 1906</a:t>
            </a:r>
          </a:p>
          <a:p>
            <a:r>
              <a:rPr lang="en-US" b="1" i="1" dirty="0" smtClean="0">
                <a:solidFill>
                  <a:srgbClr val="FF0000"/>
                </a:solidFill>
              </a:rPr>
              <a:t>Pygmalion</a:t>
            </a:r>
            <a:r>
              <a:rPr lang="en-US" b="1" dirty="0" smtClean="0">
                <a:solidFill>
                  <a:srgbClr val="FF0000"/>
                </a:solidFill>
              </a:rPr>
              <a:t>1913</a:t>
            </a:r>
          </a:p>
          <a:p>
            <a:r>
              <a:rPr lang="en-US" b="1" i="1" dirty="0" smtClean="0">
                <a:solidFill>
                  <a:srgbClr val="FF0000"/>
                </a:solidFill>
              </a:rPr>
              <a:t>Back to Methuselah</a:t>
            </a:r>
            <a:r>
              <a:rPr lang="en-US" b="1" dirty="0" smtClean="0">
                <a:solidFill>
                  <a:srgbClr val="FF0000"/>
                </a:solidFill>
              </a:rPr>
              <a:t> 1922 </a:t>
            </a:r>
          </a:p>
          <a:p>
            <a:r>
              <a:rPr lang="en-US" b="1" i="1" dirty="0" smtClean="0">
                <a:solidFill>
                  <a:srgbClr val="FF0000"/>
                </a:solidFill>
              </a:rPr>
              <a:t>Saint Joan</a:t>
            </a:r>
            <a:r>
              <a:rPr lang="en-US" b="1" dirty="0" smtClean="0">
                <a:solidFill>
                  <a:srgbClr val="FF0000"/>
                </a:solidFill>
              </a:rPr>
              <a:t> 1923 </a:t>
            </a:r>
          </a:p>
          <a:p>
            <a:r>
              <a:rPr lang="en-US" b="1" i="1" dirty="0" smtClean="0">
                <a:solidFill>
                  <a:srgbClr val="FF0000"/>
                </a:solidFill>
              </a:rPr>
              <a:t>The Apple Cart</a:t>
            </a:r>
            <a:r>
              <a:rPr lang="en-US" b="1" dirty="0" smtClean="0">
                <a:solidFill>
                  <a:srgbClr val="FF0000"/>
                </a:solidFill>
              </a:rPr>
              <a:t> 1929 </a:t>
            </a:r>
          </a:p>
          <a:p>
            <a:endParaRPr lang="en-US" b="1" dirty="0" smtClean="0"/>
          </a:p>
          <a:p>
            <a:endParaRPr lang="en-US" b="1" dirty="0" smtClean="0"/>
          </a:p>
          <a:p>
            <a:endParaRPr lang="en-US"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685800"/>
            <a:ext cx="7924800" cy="5334000"/>
          </a:xfrm>
        </p:spPr>
        <p:txBody>
          <a:bodyPr>
            <a:normAutofit/>
          </a:bodyPr>
          <a:lstStyle/>
          <a:p>
            <a:pPr>
              <a:buNone/>
            </a:pPr>
            <a:r>
              <a:rPr lang="en-US" sz="3600" b="1" dirty="0" smtClean="0"/>
              <a:t>Arms and the Man </a:t>
            </a:r>
          </a:p>
          <a:p>
            <a:r>
              <a:rPr lang="en-US" sz="3600" b="1" smtClean="0"/>
              <a:t>title </a:t>
            </a:r>
            <a:r>
              <a:rPr lang="en-US" sz="3600" b="1" dirty="0" smtClean="0"/>
              <a:t>comes from the opening words of </a:t>
            </a:r>
            <a:r>
              <a:rPr lang="en-US" sz="3600" b="1" dirty="0" smtClean="0">
                <a:hlinkClick r:id="rId2" tooltip="Virgil"/>
              </a:rPr>
              <a:t>Virgil</a:t>
            </a:r>
            <a:r>
              <a:rPr lang="en-US" sz="3600" b="1" dirty="0" smtClean="0"/>
              <a:t>'s </a:t>
            </a:r>
            <a:r>
              <a:rPr lang="en-US" sz="3600" b="1" i="1" dirty="0" err="1" smtClean="0">
                <a:hlinkClick r:id="rId3" tooltip="Aeneid"/>
              </a:rPr>
              <a:t>Aeneid</a:t>
            </a:r>
            <a:r>
              <a:rPr lang="en-US" sz="3600" b="1" dirty="0" smtClean="0"/>
              <a:t>, in Latin: </a:t>
            </a:r>
            <a:r>
              <a:rPr lang="en-US" sz="3600" b="1" i="1" dirty="0" err="1" smtClean="0"/>
              <a:t>Arma</a:t>
            </a:r>
            <a:r>
              <a:rPr lang="en-US" sz="3600" b="1" i="1" dirty="0" smtClean="0"/>
              <a:t> </a:t>
            </a:r>
            <a:r>
              <a:rPr lang="en-US" sz="3600" b="1" i="1" dirty="0" err="1" smtClean="0"/>
              <a:t>virumque</a:t>
            </a:r>
            <a:r>
              <a:rPr lang="en-US" sz="3600" b="1" i="1" dirty="0" smtClean="0"/>
              <a:t> </a:t>
            </a:r>
            <a:r>
              <a:rPr lang="en-US" sz="3600" b="1" i="1" dirty="0" err="1" smtClean="0"/>
              <a:t>cano</a:t>
            </a:r>
            <a:r>
              <a:rPr lang="en-US" sz="3600" b="1" dirty="0" smtClean="0"/>
              <a:t> ("Of arms and the man I sing")</a:t>
            </a:r>
          </a:p>
          <a:p>
            <a:r>
              <a:rPr lang="en-US" sz="3600" b="1" i="1" dirty="0" smtClean="0"/>
              <a:t>A</a:t>
            </a:r>
            <a:r>
              <a:rPr lang="en-US" sz="3600" b="1" dirty="0" smtClean="0"/>
              <a:t> humorous play </a:t>
            </a:r>
          </a:p>
          <a:p>
            <a:r>
              <a:rPr lang="en-US" sz="3600" b="1" dirty="0" smtClean="0"/>
              <a:t> The futility of war </a:t>
            </a:r>
          </a:p>
          <a:p>
            <a:r>
              <a:rPr lang="en-US" sz="3600" b="1" dirty="0" smtClean="0"/>
              <a:t>Witty way to look at the hypocrisies of human nature.</a:t>
            </a:r>
          </a:p>
          <a:p>
            <a:endParaRPr lang="en-US" sz="3600" b="1" dirty="0" smtClean="0"/>
          </a:p>
          <a:p>
            <a:endParaRPr lang="en-US" sz="3600" b="1" dirty="0" smtClean="0"/>
          </a:p>
          <a:p>
            <a:endParaRPr lang="en-US" sz="3600" b="1" dirty="0" smtClean="0"/>
          </a:p>
          <a:p>
            <a:endParaRPr lang="en-US" sz="36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Characters </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b="1" dirty="0" err="1" smtClean="0"/>
              <a:t>Raina</a:t>
            </a:r>
            <a:r>
              <a:rPr lang="en-US" b="1" dirty="0" smtClean="0"/>
              <a:t> </a:t>
            </a:r>
            <a:r>
              <a:rPr lang="en-US" b="1" dirty="0" err="1" smtClean="0"/>
              <a:t>Petkoff</a:t>
            </a:r>
            <a:r>
              <a:rPr lang="en-US" b="1" dirty="0" smtClean="0"/>
              <a:t> - </a:t>
            </a:r>
            <a:r>
              <a:rPr lang="en-US" dirty="0" smtClean="0"/>
              <a:t> </a:t>
            </a:r>
            <a:r>
              <a:rPr lang="en-US" b="1" dirty="0" smtClean="0"/>
              <a:t>protagonist and heroine</a:t>
            </a:r>
          </a:p>
          <a:p>
            <a:r>
              <a:rPr lang="en-US" b="1" dirty="0" smtClean="0"/>
              <a:t>Major </a:t>
            </a:r>
            <a:r>
              <a:rPr lang="en-US" b="1" dirty="0" err="1" smtClean="0"/>
              <a:t>Petkoff</a:t>
            </a:r>
            <a:r>
              <a:rPr lang="en-US" b="1" dirty="0" smtClean="0"/>
              <a:t> – </a:t>
            </a:r>
            <a:r>
              <a:rPr lang="en-US" b="1" dirty="0" err="1" smtClean="0"/>
              <a:t>Raina’s</a:t>
            </a:r>
            <a:r>
              <a:rPr lang="en-US" b="1" dirty="0" smtClean="0"/>
              <a:t> father </a:t>
            </a:r>
          </a:p>
          <a:p>
            <a:r>
              <a:rPr lang="en-US" b="1" dirty="0" smtClean="0"/>
              <a:t>Catherine </a:t>
            </a:r>
            <a:r>
              <a:rPr lang="en-US" b="1" dirty="0" err="1" smtClean="0"/>
              <a:t>Petkoff</a:t>
            </a:r>
            <a:r>
              <a:rPr lang="en-US" b="1" dirty="0" smtClean="0"/>
              <a:t> -</a:t>
            </a:r>
            <a:r>
              <a:rPr lang="en-US" b="1" dirty="0" err="1" smtClean="0"/>
              <a:t>Raina’s</a:t>
            </a:r>
            <a:r>
              <a:rPr lang="en-US" b="1" dirty="0" smtClean="0"/>
              <a:t> mother </a:t>
            </a:r>
          </a:p>
          <a:p>
            <a:r>
              <a:rPr lang="en-US" b="1" dirty="0" smtClean="0"/>
              <a:t>Major </a:t>
            </a:r>
            <a:r>
              <a:rPr lang="en-US" b="1" dirty="0" err="1" smtClean="0"/>
              <a:t>Sergius</a:t>
            </a:r>
            <a:r>
              <a:rPr lang="en-US" b="1" dirty="0" smtClean="0"/>
              <a:t> </a:t>
            </a:r>
            <a:r>
              <a:rPr lang="en-US" b="1" dirty="0" err="1" smtClean="0"/>
              <a:t>Saranoff</a:t>
            </a:r>
            <a:r>
              <a:rPr lang="en-US" b="1" dirty="0" smtClean="0"/>
              <a:t> -</a:t>
            </a:r>
            <a:r>
              <a:rPr lang="en-US" b="1" dirty="0" err="1" smtClean="0"/>
              <a:t>Raina's</a:t>
            </a:r>
            <a:r>
              <a:rPr lang="en-US" b="1" dirty="0" smtClean="0"/>
              <a:t> fiancé</a:t>
            </a:r>
          </a:p>
          <a:p>
            <a:r>
              <a:rPr lang="en-US" b="1" dirty="0" smtClean="0"/>
              <a:t>Captain </a:t>
            </a:r>
            <a:r>
              <a:rPr lang="en-US" b="1" dirty="0" err="1" smtClean="0"/>
              <a:t>Bluntschli</a:t>
            </a:r>
            <a:r>
              <a:rPr lang="en-US" b="1" dirty="0" smtClean="0"/>
              <a:t> – Swiss mercenary, (soldier hired by foreign country )</a:t>
            </a:r>
          </a:p>
          <a:p>
            <a:r>
              <a:rPr lang="en-US" b="1" dirty="0" err="1" smtClean="0"/>
              <a:t>Louka</a:t>
            </a:r>
            <a:r>
              <a:rPr lang="en-US" b="1" dirty="0" smtClean="0"/>
              <a:t> -female servant</a:t>
            </a:r>
          </a:p>
          <a:p>
            <a:r>
              <a:rPr lang="en-US" b="1" dirty="0" smtClean="0"/>
              <a:t>Nicola –male servant </a:t>
            </a:r>
          </a:p>
          <a:p>
            <a:r>
              <a:rPr lang="en-US" b="1" dirty="0" err="1" smtClean="0"/>
              <a:t>Bluntschli’s</a:t>
            </a:r>
            <a:r>
              <a:rPr lang="en-US" b="1" dirty="0" smtClean="0"/>
              <a:t> friend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mn-lt"/>
              </a:rPr>
              <a:t>ACT  ONE </a:t>
            </a:r>
            <a:endParaRPr lang="en-US" dirty="0">
              <a:solidFill>
                <a:srgbClr val="FF0000"/>
              </a:solidFill>
              <a:latin typeface="+mn-lt"/>
            </a:endParaRPr>
          </a:p>
        </p:txBody>
      </p:sp>
      <p:sp>
        <p:nvSpPr>
          <p:cNvPr id="3" name="Content Placeholder 2"/>
          <p:cNvSpPr>
            <a:spLocks noGrp="1"/>
          </p:cNvSpPr>
          <p:nvPr>
            <p:ph sz="quarter" idx="1"/>
          </p:nvPr>
        </p:nvSpPr>
        <p:spPr/>
        <p:txBody>
          <a:bodyPr>
            <a:normAutofit fontScale="92500"/>
          </a:bodyPr>
          <a:lstStyle/>
          <a:p>
            <a:r>
              <a:rPr lang="en-US" sz="2800" dirty="0" smtClean="0"/>
              <a:t>The play begins in a small town near the </a:t>
            </a:r>
            <a:r>
              <a:rPr lang="en-US" sz="2800" dirty="0" smtClean="0">
                <a:solidFill>
                  <a:srgbClr val="FF0000"/>
                </a:solidFill>
              </a:rPr>
              <a:t>Dragoman Pass </a:t>
            </a:r>
            <a:r>
              <a:rPr lang="en-US" sz="2800" dirty="0" smtClean="0"/>
              <a:t>in Bulgaria.</a:t>
            </a:r>
          </a:p>
          <a:p>
            <a:r>
              <a:rPr lang="en-US" sz="2800" dirty="0" smtClean="0"/>
              <a:t>bedroom of  </a:t>
            </a:r>
            <a:r>
              <a:rPr lang="en-US" sz="2800" dirty="0" err="1" smtClean="0">
                <a:solidFill>
                  <a:srgbClr val="FF0000"/>
                </a:solidFill>
              </a:rPr>
              <a:t>Raina</a:t>
            </a:r>
            <a:r>
              <a:rPr lang="en-US" sz="2800" dirty="0" smtClean="0">
                <a:solidFill>
                  <a:srgbClr val="FF0000"/>
                </a:solidFill>
              </a:rPr>
              <a:t> </a:t>
            </a:r>
            <a:r>
              <a:rPr lang="en-US" sz="2800" dirty="0" err="1" smtClean="0">
                <a:solidFill>
                  <a:srgbClr val="FF0000"/>
                </a:solidFill>
              </a:rPr>
              <a:t>Petkoff</a:t>
            </a:r>
            <a:r>
              <a:rPr lang="en-US" sz="2800" dirty="0" smtClean="0">
                <a:solidFill>
                  <a:srgbClr val="FF0000"/>
                </a:solidFill>
              </a:rPr>
              <a:t>. </a:t>
            </a:r>
          </a:p>
          <a:p>
            <a:r>
              <a:rPr lang="en-US" sz="2800" dirty="0" smtClean="0"/>
              <a:t>Time:  </a:t>
            </a:r>
            <a:r>
              <a:rPr lang="en-US" sz="2800" dirty="0" smtClean="0">
                <a:solidFill>
                  <a:srgbClr val="FF0000"/>
                </a:solidFill>
              </a:rPr>
              <a:t>November 1885.</a:t>
            </a:r>
          </a:p>
          <a:p>
            <a:r>
              <a:rPr lang="en-US" sz="2800" dirty="0" smtClean="0"/>
              <a:t>Background- </a:t>
            </a:r>
            <a:r>
              <a:rPr lang="en-US" sz="2800" dirty="0" smtClean="0">
                <a:solidFill>
                  <a:srgbClr val="FF0000"/>
                </a:solidFill>
              </a:rPr>
              <a:t>Bulgaria-Serbia</a:t>
            </a:r>
            <a:r>
              <a:rPr lang="en-US" sz="2800" dirty="0" smtClean="0"/>
              <a:t> engaged in </a:t>
            </a:r>
            <a:r>
              <a:rPr lang="en-US" sz="2800" dirty="0" smtClean="0">
                <a:solidFill>
                  <a:srgbClr val="FF0000"/>
                </a:solidFill>
              </a:rPr>
              <a:t>war.</a:t>
            </a:r>
            <a:r>
              <a:rPr lang="en-US" sz="2800" dirty="0" smtClean="0"/>
              <a:t> </a:t>
            </a:r>
          </a:p>
          <a:p>
            <a:pPr algn="just"/>
            <a:r>
              <a:rPr lang="en-US" sz="2800" dirty="0" smtClean="0">
                <a:solidFill>
                  <a:srgbClr val="FF0000"/>
                </a:solidFill>
              </a:rPr>
              <a:t>No official narrator- </a:t>
            </a:r>
            <a:r>
              <a:rPr lang="en-US" sz="2800" dirty="0" smtClean="0"/>
              <a:t>Only the reader knows stage setting. examples, notes on the mental states of some of the characters. The notes describe </a:t>
            </a:r>
            <a:r>
              <a:rPr lang="en-US" sz="2800" dirty="0" err="1" smtClean="0"/>
              <a:t>Raina’s</a:t>
            </a:r>
            <a:r>
              <a:rPr lang="en-US" sz="2800" dirty="0" smtClean="0"/>
              <a:t> room’s décor as lavishly artistic. There are chocolate cream candies visible on a dresser. A photograph of </a:t>
            </a:r>
            <a:r>
              <a:rPr lang="en-US" sz="2800" dirty="0" err="1" smtClean="0"/>
              <a:t>Sergius</a:t>
            </a:r>
            <a:r>
              <a:rPr lang="en-US" sz="2800" dirty="0" smtClean="0"/>
              <a:t> which </a:t>
            </a:r>
            <a:r>
              <a:rPr lang="en-US" sz="2800" dirty="0" err="1" smtClean="0"/>
              <a:t>Raina</a:t>
            </a:r>
            <a:r>
              <a:rPr lang="en-US" sz="2800" dirty="0" smtClean="0"/>
              <a:t> idolizes.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sz="3500" dirty="0" err="1" smtClean="0"/>
              <a:t>Raina</a:t>
            </a:r>
            <a:r>
              <a:rPr lang="en-US" sz="3500" dirty="0" smtClean="0"/>
              <a:t> gazes out her room’s window</a:t>
            </a:r>
          </a:p>
          <a:p>
            <a:r>
              <a:rPr lang="en-US" sz="3500" dirty="0" smtClean="0"/>
              <a:t> Catherine </a:t>
            </a:r>
            <a:r>
              <a:rPr lang="en-US" sz="3500" dirty="0" err="1" smtClean="0"/>
              <a:t>Petkoff</a:t>
            </a:r>
            <a:r>
              <a:rPr lang="en-US" sz="3500" dirty="0" smtClean="0"/>
              <a:t> enters and delivers the news that  Bulgarian-Russian army has won a great battle at </a:t>
            </a:r>
            <a:r>
              <a:rPr lang="en-US" sz="3500" dirty="0" err="1" smtClean="0"/>
              <a:t>Slivnitza</a:t>
            </a:r>
            <a:r>
              <a:rPr lang="en-US" sz="3500" dirty="0" smtClean="0"/>
              <a:t>, against the Serbians. </a:t>
            </a:r>
          </a:p>
          <a:p>
            <a:r>
              <a:rPr lang="en-US" sz="3500" dirty="0" err="1" smtClean="0"/>
              <a:t>Sergius</a:t>
            </a:r>
            <a:r>
              <a:rPr lang="en-US" sz="3500" dirty="0" smtClean="0"/>
              <a:t> is responsible for leading the army towards victory. </a:t>
            </a:r>
          </a:p>
          <a:p>
            <a:r>
              <a:rPr lang="en-US" sz="3500" dirty="0" err="1" smtClean="0"/>
              <a:t>Raina</a:t>
            </a:r>
            <a:r>
              <a:rPr lang="en-US" sz="3500" dirty="0" smtClean="0"/>
              <a:t> on heroism-her doubts </a:t>
            </a:r>
          </a:p>
          <a:p>
            <a:r>
              <a:rPr lang="en-US" sz="3500" dirty="0" err="1" smtClean="0"/>
              <a:t>Louka</a:t>
            </a:r>
            <a:r>
              <a:rPr lang="en-US" sz="3500" dirty="0" smtClean="0"/>
              <a:t> the maid, enters, and says that all windows and doors in the house should be closed because there are fleeing Serbians in the area, and they might try to hide in Bulgarian houses.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276689</TotalTime>
  <Words>859</Words>
  <Application>Microsoft Office PowerPoint</Application>
  <PresentationFormat>On-screen Show (4:3)</PresentationFormat>
  <Paragraphs>142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Equity</vt:lpstr>
      <vt:lpstr>Arms and the Man  </vt:lpstr>
      <vt:lpstr>26 July 1856 – 2 November 1950</vt:lpstr>
      <vt:lpstr>Profile</vt:lpstr>
      <vt:lpstr>Fabian Socialism </vt:lpstr>
      <vt:lpstr>PowerPoint Presentation</vt:lpstr>
      <vt:lpstr>PowerPoint Presentation</vt:lpstr>
      <vt:lpstr>Characters </vt:lpstr>
      <vt:lpstr>ACT  ONE </vt:lpstr>
      <vt:lpstr>PowerPoint Presentation</vt:lpstr>
      <vt:lpstr>PowerPoint Presentation</vt:lpstr>
      <vt:lpstr>PowerPoint Presentation</vt:lpstr>
      <vt:lpstr>PowerPoint Presentation</vt:lpstr>
      <vt:lpstr>PowerPoint Presentation</vt:lpstr>
      <vt:lpstr>PowerPoint Presentation</vt:lpstr>
      <vt:lpstr>Act Two</vt:lpstr>
      <vt:lpstr>PowerPoint Presentation</vt:lpstr>
      <vt:lpstr>PowerPoint Presentation</vt:lpstr>
      <vt:lpstr>PowerPoint Presentation</vt:lpstr>
      <vt:lpstr>PowerPoint Presentation</vt:lpstr>
      <vt:lpstr>Act Three </vt:lpstr>
      <vt:lpstr>PowerPoint Presentation</vt:lpstr>
      <vt:lpstr>PowerPoint Presentation</vt:lpstr>
      <vt:lpstr>PowerPoint Presentation</vt:lpstr>
      <vt:lpstr>Themes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Arms and the Man</dc:title>
  <dc:creator>admin</dc:creator>
  <cp:lastModifiedBy>ss</cp:lastModifiedBy>
  <cp:revision>103</cp:revision>
  <dcterms:created xsi:type="dcterms:W3CDTF">2018-06-23T16:21:39Z</dcterms:created>
  <dcterms:modified xsi:type="dcterms:W3CDTF">2017-06-13T15:13:10Z</dcterms:modified>
</cp:coreProperties>
</file>